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7" r:id="rId2"/>
    <p:sldId id="277" r:id="rId3"/>
    <p:sldId id="259" r:id="rId4"/>
    <p:sldId id="260" r:id="rId5"/>
    <p:sldId id="261" r:id="rId6"/>
    <p:sldId id="262" r:id="rId7"/>
    <p:sldId id="264" r:id="rId8"/>
    <p:sldId id="279" r:id="rId9"/>
    <p:sldId id="27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B7A66-3450-4C77-B11B-3104AA58EC2C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1A785-E39D-479A-965F-541DB5E13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65842D-9061-486C-B5B6-6D454EB65716}" type="slidenum">
              <a:rPr lang="ru-RU"/>
              <a:pPr/>
              <a:t>5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585B79-533C-4C00-A02C-3FAEA486C8F2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76E19A0-94C4-4D1E-97E8-12B674CC4E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WordArt 4"/>
          <p:cNvSpPr>
            <a:spLocks noChangeArrowheads="1" noChangeShapeType="1"/>
          </p:cNvSpPr>
          <p:nvPr/>
        </p:nvSpPr>
        <p:spPr bwMode="auto">
          <a:xfrm>
            <a:off x="0" y="1250731"/>
            <a:ext cx="9143999" cy="11313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8000" dirty="0" smtClean="0">
                <a:latin typeface="+mj-lt"/>
                <a:ea typeface="+mj-ea"/>
                <a:cs typeface="+mj-cs"/>
              </a:rPr>
              <a:t>Организация, планирование и управление </a:t>
            </a:r>
          </a:p>
          <a:p>
            <a:pPr algn="ctr"/>
            <a:r>
              <a:rPr lang="ru-RU" sz="8000" dirty="0" smtClean="0">
                <a:latin typeface="+mj-lt"/>
                <a:ea typeface="+mj-ea"/>
                <a:cs typeface="+mj-cs"/>
              </a:rPr>
              <a:t>железнодорожным строительством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3826259"/>
            <a:ext cx="9036496" cy="2463944"/>
          </a:xfrm>
          <a:noFill/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ТЕХНИЧЕСКОЕ НОРМИРОВАНИЕ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 СТРОИТЕЛЬСТВЕ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89186"/>
            <a:ext cx="9144000" cy="223897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Эффективность трудовых процессов напрямую зависит от того, как организован труд и заработная плата работающих.</a:t>
            </a:r>
            <a:endParaRPr lang="ru-RU" dirty="0"/>
          </a:p>
        </p:txBody>
      </p:sp>
      <p:pic>
        <p:nvPicPr>
          <p:cNvPr id="4" name="Рисунок 3" descr="зарплата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0712" y="1439260"/>
            <a:ext cx="6381750" cy="4514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29DFD-1A46-44C4-A18B-C075776F291A}" type="slidenum">
              <a:rPr lang="ru-RU"/>
              <a:pPr/>
              <a:t>3</a:t>
            </a:fld>
            <a:endParaRPr lang="ru-RU"/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50825" y="0"/>
            <a:ext cx="8642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F0066"/>
                </a:solidFill>
                <a:latin typeface="Tahoma" pitchFamily="34" charset="0"/>
              </a:rPr>
              <a:t>ТЕХНИЧЕСКОЕ И ТАРИФНОЕ НОРМИРОВАНИЕ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45426" y="1491265"/>
            <a:ext cx="76327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rgbClr val="0000CC"/>
                </a:solidFill>
                <a:latin typeface="Tahoma" pitchFamily="34" charset="0"/>
              </a:rPr>
              <a:t>Техническое </a:t>
            </a:r>
            <a:r>
              <a:rPr lang="ru-RU" sz="2000" b="1" dirty="0" smtClean="0">
                <a:solidFill>
                  <a:srgbClr val="0000CC"/>
                </a:solidFill>
                <a:latin typeface="Tahoma" pitchFamily="34" charset="0"/>
              </a:rPr>
              <a:t>нормирование - </a:t>
            </a:r>
            <a:r>
              <a:rPr lang="ru-RU" sz="2000" b="1" dirty="0">
                <a:solidFill>
                  <a:srgbClr val="0000CC"/>
                </a:solidFill>
                <a:latin typeface="Tahoma" pitchFamily="34" charset="0"/>
              </a:rPr>
              <a:t>это метод, который позволяет установить технически обоснованные </a:t>
            </a:r>
            <a:r>
              <a:rPr lang="ru-RU" sz="2000" b="1" dirty="0" smtClean="0">
                <a:solidFill>
                  <a:srgbClr val="0000CC"/>
                </a:solidFill>
                <a:latin typeface="Tahoma" pitchFamily="34" charset="0"/>
              </a:rPr>
              <a:t>нормы </a:t>
            </a:r>
            <a:r>
              <a:rPr lang="ru-RU" sz="2000" b="1" dirty="0">
                <a:solidFill>
                  <a:srgbClr val="0000CC"/>
                </a:solidFill>
                <a:latin typeface="Tahoma" pitchFamily="34" charset="0"/>
              </a:rPr>
              <a:t>затрат строительных </a:t>
            </a:r>
            <a:r>
              <a:rPr lang="ru-RU" sz="2000" b="1" dirty="0" smtClean="0">
                <a:solidFill>
                  <a:srgbClr val="0000CC"/>
                </a:solidFill>
                <a:latin typeface="Tahoma" pitchFamily="34" charset="0"/>
              </a:rPr>
              <a:t>ресурсов (затрат труда, материалов, энергетических ресурсов, времени).</a:t>
            </a:r>
            <a:endParaRPr lang="ru-RU" sz="2000" b="1" dirty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11188" y="2924175"/>
            <a:ext cx="8281987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ru-RU" sz="2800" b="1" dirty="0">
                <a:solidFill>
                  <a:srgbClr val="FF0000"/>
                </a:solidFill>
                <a:latin typeface="Tahoma" pitchFamily="34" charset="0"/>
              </a:rPr>
              <a:t>Назначение технического нормирования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ru-RU" sz="2000" b="1" dirty="0">
                <a:latin typeface="Tahoma" pitchFamily="34" charset="0"/>
              </a:rPr>
              <a:t>Изучение строительных процессов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ru-RU" sz="2000" b="1" dirty="0">
                <a:latin typeface="Tahoma" pitchFamily="34" charset="0"/>
              </a:rPr>
              <a:t>Проектирование рациональной организации труда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ru-RU" sz="2000" b="1" dirty="0">
                <a:latin typeface="Tahoma" pitchFamily="34" charset="0"/>
              </a:rPr>
              <a:t>Разработка и внедрение прогрессивных технически обоснованных </a:t>
            </a:r>
            <a:r>
              <a:rPr lang="ru-RU" sz="2000" b="1" dirty="0" smtClean="0">
                <a:latin typeface="Tahoma" pitchFamily="34" charset="0"/>
              </a:rPr>
              <a:t>норм </a:t>
            </a:r>
            <a:r>
              <a:rPr lang="ru-RU" sz="2000" b="1" dirty="0">
                <a:latin typeface="Tahoma" pitchFamily="34" charset="0"/>
              </a:rPr>
              <a:t>затрат строительных ресурсов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ru-RU" sz="2000" b="1" dirty="0">
                <a:latin typeface="Tahoma" pitchFamily="34" charset="0"/>
              </a:rPr>
              <a:t>Систематический пересмотр норм по мере развития техники и технологии работ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0" y="0"/>
            <a:ext cx="937522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FF0000"/>
                </a:solidFill>
                <a:latin typeface="Tahoma" pitchFamily="34" charset="0"/>
              </a:rPr>
              <a:t>Производственные нормы используются для: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0" y="1362458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ü"/>
            </a:pPr>
            <a:r>
              <a:rPr lang="ru-RU" sz="2400" dirty="0">
                <a:latin typeface="Tahoma" pitchFamily="34" charset="0"/>
              </a:rPr>
              <a:t>Выдачи заданий (нарядов) рабочим, расчет за выполненные работы;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ü"/>
            </a:pPr>
            <a:r>
              <a:rPr lang="ru-RU" sz="2400" dirty="0">
                <a:latin typeface="Tahoma" pitchFamily="34" charset="0"/>
              </a:rPr>
              <a:t>Планирования проектирования, производства СМР и выдачи производственных заданий строительным организациям;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ü"/>
            </a:pPr>
            <a:r>
              <a:rPr lang="ru-RU" sz="2400" dirty="0">
                <a:latin typeface="Tahoma" pitchFamily="34" charset="0"/>
              </a:rPr>
              <a:t>Изучения и анализа состояния организации труда;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ü"/>
            </a:pPr>
            <a:r>
              <a:rPr lang="ru-RU" sz="2400" dirty="0">
                <a:latin typeface="Tahoma" pitchFamily="34" charset="0"/>
              </a:rPr>
              <a:t>Составления технологических карт, подсчета потребности в строительных ресурсах;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ü"/>
            </a:pPr>
            <a:r>
              <a:rPr lang="ru-RU" sz="2400" dirty="0">
                <a:latin typeface="Tahoma" pitchFamily="34" charset="0"/>
              </a:rPr>
              <a:t>Составления производственных калькуляций, сметных норм, единичных расценок и плановых норм;</a:t>
            </a:r>
          </a:p>
          <a:p>
            <a:pPr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ü"/>
            </a:pPr>
            <a:r>
              <a:rPr lang="ru-RU" sz="2400" dirty="0">
                <a:latin typeface="Tahoma" pitchFamily="34" charset="0"/>
              </a:rPr>
              <a:t>Составления всех видов графиков.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79FD5-9BE3-40A2-92B9-A7E78E7093DE}" type="slidenum">
              <a:rPr lang="ru-RU"/>
              <a:pPr/>
              <a:t>5</a:t>
            </a:fld>
            <a:endParaRPr lang="ru-RU"/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574675" y="5470497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Tahoma" pitchFamily="34" charset="0"/>
              </a:rPr>
              <a:t>В зависимости от сложности строительного процесса  и цели применяют следующие нормы: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99004" y="0"/>
            <a:ext cx="751048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b="1" dirty="0" smtClean="0">
                <a:solidFill>
                  <a:srgbClr val="FF0066"/>
                </a:solidFill>
                <a:latin typeface="Tahoma" pitchFamily="34" charset="0"/>
              </a:rPr>
              <a:t>Норма</a:t>
            </a:r>
            <a:r>
              <a:rPr lang="ru-RU" sz="2000" b="1" dirty="0" smtClean="0">
                <a:solidFill>
                  <a:srgbClr val="0000FF"/>
                </a:solidFill>
                <a:latin typeface="Tahoma" pitchFamily="34" charset="0"/>
              </a:rPr>
              <a:t> – узаконенный размер </a:t>
            </a:r>
            <a:r>
              <a:rPr lang="ru-RU" sz="2000" b="1" dirty="0">
                <a:solidFill>
                  <a:srgbClr val="0000FF"/>
                </a:solidFill>
                <a:latin typeface="Tahoma" pitchFamily="34" charset="0"/>
              </a:rPr>
              <a:t>затрат строительных ресурсов на единицу продукции, соответствующий современному уровню техники и </a:t>
            </a:r>
            <a:r>
              <a:rPr lang="ru-RU" sz="2000" b="1" dirty="0" smtClean="0">
                <a:solidFill>
                  <a:srgbClr val="0000FF"/>
                </a:solidFill>
                <a:latin typeface="Tahoma" pitchFamily="34" charset="0"/>
              </a:rPr>
              <a:t>технологии.</a:t>
            </a:r>
          </a:p>
          <a:p>
            <a:pPr algn="just">
              <a:spcBef>
                <a:spcPct val="50000"/>
              </a:spcBef>
            </a:pPr>
            <a:r>
              <a:rPr lang="ru-RU" sz="2000" dirty="0" smtClean="0">
                <a:solidFill>
                  <a:srgbClr val="0000FF"/>
                </a:solidFill>
                <a:latin typeface="Tahoma" pitchFamily="34" charset="0"/>
              </a:rPr>
              <a:t>Норма измеряется и устанавливается в условиях 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нормали.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727200" y="2906166"/>
            <a:ext cx="74168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2400" b="1" dirty="0" smtClean="0">
                <a:solidFill>
                  <a:srgbClr val="FF0066"/>
                </a:solidFill>
                <a:latin typeface="Tahoma" pitchFamily="34" charset="0"/>
              </a:rPr>
              <a:t>Нормаль </a:t>
            </a:r>
            <a:r>
              <a:rPr lang="ru-RU" sz="2000" b="1" dirty="0" smtClean="0">
                <a:solidFill>
                  <a:srgbClr val="0000FF"/>
                </a:solidFill>
                <a:latin typeface="Tahoma" pitchFamily="34" charset="0"/>
              </a:rPr>
              <a:t>– </a:t>
            </a:r>
            <a:r>
              <a:rPr lang="ru-RU" sz="2000" b="1" dirty="0">
                <a:solidFill>
                  <a:srgbClr val="0000FF"/>
                </a:solidFill>
                <a:latin typeface="Tahoma" pitchFamily="34" charset="0"/>
              </a:rPr>
              <a:t>совокупность условий, которые характеризуют данный строительный  </a:t>
            </a:r>
            <a:r>
              <a:rPr lang="ru-RU" sz="2000" b="1" dirty="0" smtClean="0">
                <a:solidFill>
                  <a:srgbClr val="0000FF"/>
                </a:solidFill>
                <a:latin typeface="Tahoma" pitchFamily="34" charset="0"/>
              </a:rPr>
              <a:t>процесс, соответствующих современному уровню технологии и организации строительства, безопасности работ.</a:t>
            </a:r>
            <a:endParaRPr lang="ru-RU" sz="2000" b="1" dirty="0">
              <a:solidFill>
                <a:srgbClr val="0000FF"/>
              </a:solidFill>
              <a:latin typeface="Tahoma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ru-RU" sz="2000" dirty="0">
                <a:solidFill>
                  <a:srgbClr val="0000FF"/>
                </a:solidFill>
                <a:latin typeface="Tahoma" pitchFamily="34" charset="0"/>
              </a:rPr>
              <a:t>Изменение нормали влечет за собой изменение нормы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6169573" y="1713186"/>
            <a:ext cx="935421" cy="12507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3600399" cy="4114240"/>
            <a:chOff x="4644009" y="0"/>
            <a:chExt cx="3600399" cy="4114240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4644009" y="0"/>
              <a:ext cx="3565525" cy="4076700"/>
              <a:chOff x="3514" y="0"/>
              <a:chExt cx="2246" cy="2568"/>
            </a:xfrm>
          </p:grpSpPr>
          <p:sp>
            <p:nvSpPr>
              <p:cNvPr id="33795" name="Document"/>
              <p:cNvSpPr>
                <a:spLocks noEditPoints="1" noChangeArrowheads="1"/>
              </p:cNvSpPr>
              <p:nvPr/>
            </p:nvSpPr>
            <p:spPr bwMode="auto">
              <a:xfrm>
                <a:off x="3514" y="0"/>
                <a:ext cx="2246" cy="2568"/>
              </a:xfrm>
              <a:custGeom>
                <a:avLst/>
                <a:gdLst>
                  <a:gd name="T0" fmla="*/ 10757 w 21600"/>
                  <a:gd name="T1" fmla="*/ 21632 h 21600"/>
                  <a:gd name="T2" fmla="*/ 85 w 21600"/>
                  <a:gd name="T3" fmla="*/ 10849 h 21600"/>
                  <a:gd name="T4" fmla="*/ 10757 w 21600"/>
                  <a:gd name="T5" fmla="*/ 81 h 21600"/>
                  <a:gd name="T6" fmla="*/ 21706 w 21600"/>
                  <a:gd name="T7" fmla="*/ 10652 h 21600"/>
                  <a:gd name="T8" fmla="*/ 10757 w 21600"/>
                  <a:gd name="T9" fmla="*/ 21632 h 21600"/>
                  <a:gd name="T10" fmla="*/ 0 w 21600"/>
                  <a:gd name="T11" fmla="*/ 0 h 21600"/>
                  <a:gd name="T12" fmla="*/ 21600 w 21600"/>
                  <a:gd name="T13" fmla="*/ 0 h 21600"/>
                  <a:gd name="T14" fmla="*/ 21600 w 21600"/>
                  <a:gd name="T15" fmla="*/ 21600 h 21600"/>
                  <a:gd name="T16" fmla="*/ 977 w 21600"/>
                  <a:gd name="T17" fmla="*/ 818 h 21600"/>
                  <a:gd name="T18" fmla="*/ 20622 w 21600"/>
                  <a:gd name="T19" fmla="*/ 1642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0757" y="21632"/>
                    </a:moveTo>
                    <a:lnTo>
                      <a:pt x="5187" y="21632"/>
                    </a:lnTo>
                    <a:lnTo>
                      <a:pt x="85" y="17509"/>
                    </a:lnTo>
                    <a:lnTo>
                      <a:pt x="85" y="10849"/>
                    </a:lnTo>
                    <a:lnTo>
                      <a:pt x="85" y="81"/>
                    </a:lnTo>
                    <a:lnTo>
                      <a:pt x="10757" y="81"/>
                    </a:lnTo>
                    <a:lnTo>
                      <a:pt x="21706" y="81"/>
                    </a:lnTo>
                    <a:lnTo>
                      <a:pt x="21706" y="10652"/>
                    </a:lnTo>
                    <a:lnTo>
                      <a:pt x="21706" y="21632"/>
                    </a:lnTo>
                    <a:lnTo>
                      <a:pt x="10757" y="21632"/>
                    </a:lnTo>
                    <a:close/>
                  </a:path>
                  <a:path w="21600" h="21600">
                    <a:moveTo>
                      <a:pt x="85" y="17509"/>
                    </a:moveTo>
                    <a:lnTo>
                      <a:pt x="5187" y="17509"/>
                    </a:lnTo>
                    <a:lnTo>
                      <a:pt x="5187" y="21632"/>
                    </a:lnTo>
                    <a:lnTo>
                      <a:pt x="85" y="17509"/>
                    </a:lnTo>
                    <a:close/>
                  </a:path>
                </a:pathLst>
              </a:custGeom>
              <a:solidFill>
                <a:srgbClr val="66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796" name="Text Box 4"/>
              <p:cNvSpPr txBox="1">
                <a:spLocks noChangeArrowheads="1"/>
              </p:cNvSpPr>
              <p:nvPr/>
            </p:nvSpPr>
            <p:spPr bwMode="auto">
              <a:xfrm>
                <a:off x="3650" y="73"/>
                <a:ext cx="2087" cy="1687"/>
              </a:xfrm>
              <a:prstGeom prst="rect">
                <a:avLst/>
              </a:prstGeom>
              <a:solidFill>
                <a:srgbClr val="66CC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 dirty="0">
                    <a:latin typeface="Times New Roman" pitchFamily="18" charset="0"/>
                    <a:cs typeface="Times New Roman" pitchFamily="18" charset="0"/>
                  </a:rPr>
                  <a:t>Элементные нормы </a:t>
                </a:r>
                <a:r>
                  <a:rPr lang="ru-RU" sz="2400" dirty="0">
                    <a:latin typeface="Tahoma" pitchFamily="34" charset="0"/>
                  </a:rPr>
                  <a:t>– затраты времени или труда на выполнение отдельных строительных операций или рабочих </a:t>
                </a:r>
                <a:r>
                  <a:rPr lang="ru-RU" sz="2400" dirty="0" smtClean="0">
                    <a:latin typeface="Tahoma" pitchFamily="34" charset="0"/>
                  </a:rPr>
                  <a:t>приемов.</a:t>
                </a:r>
              </a:p>
            </p:txBody>
          </p:sp>
        </p:grpSp>
        <p:sp>
          <p:nvSpPr>
            <p:cNvPr id="29" name="Прямоугольник 28"/>
            <p:cNvSpPr/>
            <p:nvPr/>
          </p:nvSpPr>
          <p:spPr>
            <a:xfrm>
              <a:off x="5796136" y="2636912"/>
              <a:ext cx="244827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dirty="0" smtClean="0">
                  <a:latin typeface="Tahoma" pitchFamily="34" charset="0"/>
                </a:rPr>
                <a:t>Используются при проектировании технологии строительных процессов</a:t>
              </a:r>
              <a:endParaRPr lang="ru-RU" dirty="0">
                <a:latin typeface="Tahoma" pitchFamily="34" charset="0"/>
              </a:endParaRPr>
            </a:p>
          </p:txBody>
        </p:sp>
      </p:grpSp>
      <p:sp>
        <p:nvSpPr>
          <p:cNvPr id="2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3BC86-A332-40C6-A27F-3BA3757284C3}" type="slidenum">
              <a:rPr lang="ru-RU"/>
              <a:pPr/>
              <a:t>6</a:t>
            </a:fld>
            <a:endParaRPr lang="ru-RU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710139" y="1210532"/>
            <a:ext cx="3565525" cy="4124325"/>
            <a:chOff x="3061" y="164"/>
            <a:chExt cx="2246" cy="2598"/>
          </a:xfrm>
        </p:grpSpPr>
        <p:sp>
          <p:nvSpPr>
            <p:cNvPr id="33798" name="Document"/>
            <p:cNvSpPr>
              <a:spLocks noEditPoints="1" noChangeArrowheads="1"/>
            </p:cNvSpPr>
            <p:nvPr/>
          </p:nvSpPr>
          <p:spPr bwMode="auto">
            <a:xfrm>
              <a:off x="3061" y="164"/>
              <a:ext cx="2246" cy="2598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FF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>
              <a:off x="3220" y="328"/>
              <a:ext cx="2087" cy="2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Производственные нормы </a:t>
              </a:r>
              <a:r>
                <a:rPr lang="ru-RU" sz="2400" dirty="0">
                  <a:latin typeface="Tahoma" pitchFamily="34" charset="0"/>
                </a:rPr>
                <a:t>– затраты времени или труда на рабочий процесс целиком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latin typeface="Tahoma" pitchFamily="34" charset="0"/>
                </a:rPr>
                <a:t>Применяется для нормирования оплаты труда сдельных работ в строительстве, проектирования производства </a:t>
              </a:r>
              <a:r>
                <a:rPr lang="ru-RU" sz="1600" dirty="0" smtClean="0">
                  <a:latin typeface="Tahoma" pitchFamily="34" charset="0"/>
                </a:rPr>
                <a:t>работ. </a:t>
              </a:r>
            </a:p>
            <a:p>
              <a:pPr algn="r">
                <a:spcBef>
                  <a:spcPct val="50000"/>
                </a:spcBef>
              </a:pPr>
              <a:r>
                <a:rPr lang="ru-RU" sz="1600" dirty="0" smtClean="0">
                  <a:latin typeface="Tahoma" pitchFamily="34" charset="0"/>
                </a:rPr>
                <a:t>(</a:t>
              </a:r>
              <a:r>
                <a:rPr lang="ru-RU" sz="1600" dirty="0" err="1" smtClean="0">
                  <a:latin typeface="Tahoma" pitchFamily="34" charset="0"/>
                </a:rPr>
                <a:t>ЕНиР</a:t>
              </a:r>
              <a:r>
                <a:rPr lang="ru-RU" sz="1600" dirty="0" smtClean="0">
                  <a:latin typeface="Tahoma" pitchFamily="34" charset="0"/>
                </a:rPr>
                <a:t>, </a:t>
              </a:r>
              <a:r>
                <a:rPr lang="ru-RU" sz="1600" dirty="0" err="1" smtClean="0">
                  <a:latin typeface="Tahoma" pitchFamily="34" charset="0"/>
                </a:rPr>
                <a:t>ВНиР</a:t>
              </a:r>
              <a:r>
                <a:rPr lang="ru-RU" sz="1600" dirty="0" smtClean="0">
                  <a:latin typeface="Tahoma" pitchFamily="34" charset="0"/>
                </a:rPr>
                <a:t>, </a:t>
              </a:r>
              <a:r>
                <a:rPr lang="ru-RU" sz="1600" dirty="0" err="1" smtClean="0">
                  <a:latin typeface="Tahoma" pitchFamily="34" charset="0"/>
                </a:rPr>
                <a:t>МНиР</a:t>
              </a:r>
              <a:r>
                <a:rPr lang="ru-RU" sz="1600" dirty="0" smtClean="0">
                  <a:latin typeface="Tahoma" pitchFamily="34" charset="0"/>
                </a:rPr>
                <a:t>)</a:t>
              </a:r>
              <a:endParaRPr lang="ru-RU" sz="1600" dirty="0">
                <a:latin typeface="Tahoma" pitchFamily="34" charset="0"/>
              </a:endParaRPr>
            </a:p>
          </p:txBody>
        </p:sp>
      </p:grpSp>
      <p:grpSp>
        <p:nvGrpSpPr>
          <p:cNvPr id="35" name="Group 5"/>
          <p:cNvGrpSpPr>
            <a:grpSpLocks/>
          </p:cNvGrpSpPr>
          <p:nvPr/>
        </p:nvGrpSpPr>
        <p:grpSpPr bwMode="auto">
          <a:xfrm>
            <a:off x="4288132" y="2394505"/>
            <a:ext cx="3565525" cy="4124325"/>
            <a:chOff x="3061" y="164"/>
            <a:chExt cx="2246" cy="2598"/>
          </a:xfrm>
        </p:grpSpPr>
        <p:sp>
          <p:nvSpPr>
            <p:cNvPr id="36" name="Document"/>
            <p:cNvSpPr>
              <a:spLocks noEditPoints="1" noChangeArrowheads="1"/>
            </p:cNvSpPr>
            <p:nvPr/>
          </p:nvSpPr>
          <p:spPr bwMode="auto">
            <a:xfrm>
              <a:off x="3061" y="164"/>
              <a:ext cx="2246" cy="2598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3220" y="328"/>
              <a:ext cx="2087" cy="19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Сметные </a:t>
              </a:r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нормы </a:t>
              </a:r>
              <a:r>
                <a:rPr lang="ru-RU" sz="2400" dirty="0">
                  <a:latin typeface="Tahoma" pitchFamily="34" charset="0"/>
                </a:rPr>
                <a:t>– </a:t>
              </a:r>
              <a:r>
                <a:rPr lang="ru-RU" sz="2400" dirty="0" smtClean="0">
                  <a:latin typeface="Tahoma" pitchFamily="34" charset="0"/>
                </a:rPr>
                <a:t>нормативы для усредненных условий строительства</a:t>
              </a:r>
              <a:endParaRPr lang="ru-RU" sz="2400" dirty="0">
                <a:latin typeface="Tahoma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latin typeface="Tahoma" pitchFamily="34" charset="0"/>
                </a:rPr>
                <a:t>Применяется для </a:t>
              </a:r>
              <a:r>
                <a:rPr lang="ru-RU" sz="1600" dirty="0" smtClean="0">
                  <a:latin typeface="Tahoma" pitchFamily="34" charset="0"/>
                </a:rPr>
                <a:t>определения сметной стоимости строительства, проектирования организации строительства. </a:t>
              </a:r>
            </a:p>
            <a:p>
              <a:pPr algn="r">
                <a:spcBef>
                  <a:spcPct val="50000"/>
                </a:spcBef>
              </a:pPr>
              <a:r>
                <a:rPr lang="ru-RU" sz="1600" dirty="0" smtClean="0">
                  <a:latin typeface="Tahoma" pitchFamily="34" charset="0"/>
                </a:rPr>
                <a:t>(ГЭСН, ФЕР, ТЕР, УСН)</a:t>
              </a:r>
              <a:endParaRPr lang="ru-RU" sz="1600" dirty="0">
                <a:latin typeface="Tahom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1E474-9864-42EF-9350-7C85B24F5D31}" type="slidenum">
              <a:rPr lang="ru-RU"/>
              <a:pPr/>
              <a:t>7</a:t>
            </a:fld>
            <a:endParaRPr lang="ru-RU"/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16860" y="0"/>
            <a:ext cx="84248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Методы технического нормирования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23528" y="692696"/>
            <a:ext cx="8424863" cy="604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b="1" dirty="0">
                <a:solidFill>
                  <a:schemeClr val="hlink"/>
                </a:solidFill>
                <a:latin typeface="Tahoma" pitchFamily="34" charset="0"/>
              </a:rPr>
              <a:t>1. Опытно-статистический</a:t>
            </a:r>
          </a:p>
          <a:p>
            <a:pPr marL="342900" indent="-342900"/>
            <a:r>
              <a:rPr lang="ru-RU" b="1" dirty="0">
                <a:latin typeface="Tahoma" pitchFamily="34" charset="0"/>
              </a:rPr>
              <a:t>    Норма определяется путем обработки данных по трудозатратам и объемам выполненных работ, полученных с ряда строек </a:t>
            </a:r>
          </a:p>
          <a:p>
            <a:pPr marL="342900" indent="-342900"/>
            <a:r>
              <a:rPr lang="ru-RU" b="1" dirty="0">
                <a:latin typeface="Tahoma" pitchFamily="34" charset="0"/>
              </a:rPr>
              <a:t>    (скрывает недостатки организации)</a:t>
            </a:r>
          </a:p>
          <a:p>
            <a:pPr marL="342900" indent="-342900">
              <a:spcBef>
                <a:spcPct val="50000"/>
              </a:spcBef>
            </a:pPr>
            <a:r>
              <a:rPr lang="ru-RU" b="1" dirty="0">
                <a:solidFill>
                  <a:schemeClr val="hlink"/>
                </a:solidFill>
                <a:latin typeface="Tahoma" pitchFamily="34" charset="0"/>
              </a:rPr>
              <a:t>2. Расчетный метод</a:t>
            </a:r>
          </a:p>
          <a:p>
            <a:pPr marL="342900" indent="-342900">
              <a:spcBef>
                <a:spcPct val="50000"/>
              </a:spcBef>
            </a:pPr>
            <a:r>
              <a:rPr lang="ru-RU" b="1" dirty="0">
                <a:latin typeface="Tahoma" pitchFamily="34" charset="0"/>
              </a:rPr>
              <a:t>    Норма определяется в результате расчета трудозатрат на выполнение отдельных элементов процесса с последующей обработкой данных                                                                                (не учитывает конкретных условий строительства)</a:t>
            </a:r>
          </a:p>
          <a:p>
            <a:pPr marL="342900" indent="-342900">
              <a:spcBef>
                <a:spcPct val="50000"/>
              </a:spcBef>
            </a:pPr>
            <a:r>
              <a:rPr lang="ru-RU" b="1" dirty="0">
                <a:solidFill>
                  <a:schemeClr val="hlink"/>
                </a:solidFill>
                <a:latin typeface="Tahoma" pitchFamily="34" charset="0"/>
              </a:rPr>
              <a:t>3. Экспертный метод </a:t>
            </a:r>
          </a:p>
          <a:p>
            <a:pPr marL="342900" indent="-342900">
              <a:spcBef>
                <a:spcPct val="50000"/>
              </a:spcBef>
            </a:pPr>
            <a:r>
              <a:rPr lang="ru-RU" b="1" dirty="0">
                <a:latin typeface="Tahoma" pitchFamily="34" charset="0"/>
              </a:rPr>
              <a:t>     Норма выявляется на основе личного опыта эксперта                           Это временная норма</a:t>
            </a:r>
          </a:p>
          <a:p>
            <a:pPr marL="342900" indent="-342900">
              <a:spcBef>
                <a:spcPct val="50000"/>
              </a:spcBef>
            </a:pPr>
            <a:r>
              <a:rPr lang="ru-RU" b="1" dirty="0">
                <a:solidFill>
                  <a:schemeClr val="hlink"/>
                </a:solidFill>
                <a:latin typeface="Tahoma" pitchFamily="34" charset="0"/>
              </a:rPr>
              <a:t>4.Метод </a:t>
            </a:r>
            <a:r>
              <a:rPr lang="ru-RU" b="1" dirty="0" smtClean="0">
                <a:solidFill>
                  <a:schemeClr val="hlink"/>
                </a:solidFill>
                <a:latin typeface="Tahoma" pitchFamily="34" charset="0"/>
              </a:rPr>
              <a:t>нормативных наблюдений</a:t>
            </a:r>
            <a:endParaRPr lang="ru-RU" b="1" dirty="0">
              <a:solidFill>
                <a:schemeClr val="hlink"/>
              </a:solidFill>
              <a:latin typeface="Tahoma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ru-RU" b="1" dirty="0">
                <a:latin typeface="Tahoma" pitchFamily="34" charset="0"/>
              </a:rPr>
              <a:t>     Норма определяется непосредственным наблюдением процессов в реальных </a:t>
            </a:r>
            <a:r>
              <a:rPr lang="ru-RU" b="1" dirty="0" smtClean="0">
                <a:latin typeface="Tahoma" pitchFamily="34" charset="0"/>
              </a:rPr>
              <a:t>условиях (</a:t>
            </a:r>
            <a:r>
              <a:rPr lang="ru-RU" i="1" dirty="0" smtClean="0">
                <a:latin typeface="Tahoma" pitchFamily="34" charset="0"/>
              </a:rPr>
              <a:t>фотоучет, хронометраж, фотография рабочего дня</a:t>
            </a:r>
            <a:r>
              <a:rPr lang="ru-RU" b="1" dirty="0" smtClean="0">
                <a:latin typeface="Tahoma" pitchFamily="34" charset="0"/>
              </a:rPr>
              <a:t>).</a:t>
            </a:r>
            <a:endParaRPr lang="ru-RU" b="1" dirty="0">
              <a:latin typeface="Tahoma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ru-RU" b="1" dirty="0">
                <a:latin typeface="Tahoma" pitchFamily="34" charset="0"/>
              </a:rPr>
              <a:t>     Применяется для разработки производственных норм и решения задач технического нормирования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83880" cy="691520"/>
          </a:xfrm>
        </p:spPr>
        <p:txBody>
          <a:bodyPr/>
          <a:lstStyle/>
          <a:p>
            <a:r>
              <a:rPr lang="ru-RU" dirty="0" smtClean="0"/>
              <a:t>Структура рабочего времени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405052" y="1016211"/>
            <a:ext cx="236002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Рабочее время</a:t>
            </a:r>
            <a:endParaRPr lang="ru-RU" b="1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2394857" y="1385542"/>
            <a:ext cx="4339080" cy="373589"/>
            <a:chOff x="1672046" y="1655509"/>
            <a:chExt cx="4339080" cy="60872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72046" y="1942011"/>
              <a:ext cx="4336868" cy="1741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3849189" y="1655509"/>
              <a:ext cx="2212" cy="31262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1672046" y="1942892"/>
              <a:ext cx="2212" cy="321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6008915" y="1960309"/>
              <a:ext cx="2211" cy="30392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097280" y="1769503"/>
            <a:ext cx="290866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Нормируемые затраты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815840" y="1760794"/>
            <a:ext cx="346601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Ненормируемые затраты</a:t>
            </a:r>
            <a:endParaRPr lang="ru-RU" dirty="0"/>
          </a:p>
        </p:txBody>
      </p:sp>
      <p:grpSp>
        <p:nvGrpSpPr>
          <p:cNvPr id="31" name="Группа 30"/>
          <p:cNvGrpSpPr/>
          <p:nvPr/>
        </p:nvGrpSpPr>
        <p:grpSpPr>
          <a:xfrm>
            <a:off x="1097281" y="2143188"/>
            <a:ext cx="2281646" cy="303921"/>
            <a:chOff x="1672046" y="1655509"/>
            <a:chExt cx="4339080" cy="608720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1672046" y="1942011"/>
              <a:ext cx="4336868" cy="1741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3849189" y="1655509"/>
              <a:ext cx="2212" cy="31262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1672046" y="1942892"/>
              <a:ext cx="2212" cy="321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H="1">
              <a:off x="6008915" y="1960309"/>
              <a:ext cx="2211" cy="30392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414765" y="2444417"/>
            <a:ext cx="160562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Работа по заданию</a:t>
            </a:r>
            <a:endParaRPr lang="ru-RU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2142309" y="2427000"/>
            <a:ext cx="248194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Регламентированные перерывы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53050" y="2447110"/>
            <a:ext cx="240356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Нерегламентирован-ные</a:t>
            </a:r>
            <a:r>
              <a:rPr lang="ru-RU" sz="1600" dirty="0" smtClean="0"/>
              <a:t> перерывы (простои)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25507" y="2426999"/>
            <a:ext cx="160562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Работа не по заданию</a:t>
            </a:r>
            <a:endParaRPr lang="ru-RU" sz="1600" dirty="0"/>
          </a:p>
        </p:txBody>
      </p:sp>
      <p:grpSp>
        <p:nvGrpSpPr>
          <p:cNvPr id="40" name="Группа 39"/>
          <p:cNvGrpSpPr/>
          <p:nvPr/>
        </p:nvGrpSpPr>
        <p:grpSpPr>
          <a:xfrm>
            <a:off x="5582195" y="2134479"/>
            <a:ext cx="2281646" cy="303921"/>
            <a:chOff x="1672046" y="1655509"/>
            <a:chExt cx="4339080" cy="608720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1672046" y="1942011"/>
              <a:ext cx="4336868" cy="1741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3849189" y="1655509"/>
              <a:ext cx="2212" cy="31262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1672046" y="1942892"/>
              <a:ext cx="2212" cy="321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6008915" y="1960309"/>
              <a:ext cx="2211" cy="30392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353805" y="3350109"/>
            <a:ext cx="677108" cy="28329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Время оперативной работы</a:t>
            </a:r>
            <a:endParaRPr lang="ru-RU" sz="1600" dirty="0"/>
          </a:p>
        </p:txBody>
      </p:sp>
      <p:sp>
        <p:nvSpPr>
          <p:cNvPr id="46" name="TextBox 45"/>
          <p:cNvSpPr txBox="1"/>
          <p:nvPr/>
        </p:nvSpPr>
        <p:spPr>
          <a:xfrm>
            <a:off x="1268205" y="3341399"/>
            <a:ext cx="677108" cy="28503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Подготовительно-заключительные  работы</a:t>
            </a:r>
            <a:endParaRPr lang="ru-RU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264228" y="3419776"/>
            <a:ext cx="677108" cy="26152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Отдых и личные надобности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78925" y="3428487"/>
            <a:ext cx="677108" cy="25717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Технологические перерывы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86468" y="3419777"/>
            <a:ext cx="677108" cy="23714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Непредвиденная работа</a:t>
            </a:r>
            <a:endParaRPr lang="ru-RU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5648618" y="3419777"/>
            <a:ext cx="430887" cy="23714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Лишняя работа</a:t>
            </a:r>
            <a:endParaRPr lang="ru-RU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6487886" y="3509555"/>
            <a:ext cx="677108" cy="2499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Плохая организация работ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15201" y="3509555"/>
            <a:ext cx="677108" cy="2499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Нарушения трудовой дисциплины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99270" y="3526971"/>
            <a:ext cx="430887" cy="2499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dirty="0" smtClean="0"/>
              <a:t>Случайные причины</a:t>
            </a:r>
          </a:p>
        </p:txBody>
      </p:sp>
      <p:grpSp>
        <p:nvGrpSpPr>
          <p:cNvPr id="54" name="Группа 53"/>
          <p:cNvGrpSpPr/>
          <p:nvPr/>
        </p:nvGrpSpPr>
        <p:grpSpPr>
          <a:xfrm>
            <a:off x="583475" y="3031463"/>
            <a:ext cx="1018902" cy="303921"/>
            <a:chOff x="1672046" y="1655509"/>
            <a:chExt cx="4339080" cy="608720"/>
          </a:xfrm>
        </p:grpSpPr>
        <p:cxnSp>
          <p:nvCxnSpPr>
            <p:cNvPr id="55" name="Прямая соединительная линия 54"/>
            <p:cNvCxnSpPr/>
            <p:nvPr/>
          </p:nvCxnSpPr>
          <p:spPr>
            <a:xfrm>
              <a:off x="1672046" y="1942011"/>
              <a:ext cx="4336868" cy="1741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H="1">
              <a:off x="3849189" y="1655509"/>
              <a:ext cx="2212" cy="31262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flipH="1">
              <a:off x="1672046" y="1942892"/>
              <a:ext cx="2212" cy="321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 flipH="1">
              <a:off x="6008915" y="1960309"/>
              <a:ext cx="2211" cy="30392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/>
          <p:cNvGrpSpPr/>
          <p:nvPr/>
        </p:nvGrpSpPr>
        <p:grpSpPr>
          <a:xfrm>
            <a:off x="2560320" y="3022755"/>
            <a:ext cx="1166950" cy="408422"/>
            <a:chOff x="1672046" y="1655509"/>
            <a:chExt cx="4339080" cy="608720"/>
          </a:xfrm>
        </p:grpSpPr>
        <p:cxnSp>
          <p:nvCxnSpPr>
            <p:cNvPr id="60" name="Прямая соединительная линия 59"/>
            <p:cNvCxnSpPr/>
            <p:nvPr/>
          </p:nvCxnSpPr>
          <p:spPr>
            <a:xfrm>
              <a:off x="1672046" y="1942011"/>
              <a:ext cx="4336868" cy="1741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flipH="1">
              <a:off x="3849189" y="1655509"/>
              <a:ext cx="2212" cy="31262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1672046" y="1942892"/>
              <a:ext cx="2212" cy="321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flipH="1">
              <a:off x="6008915" y="1960309"/>
              <a:ext cx="2211" cy="30392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Группа 63"/>
          <p:cNvGrpSpPr/>
          <p:nvPr/>
        </p:nvGrpSpPr>
        <p:grpSpPr>
          <a:xfrm>
            <a:off x="5085805" y="3022755"/>
            <a:ext cx="801190" cy="408422"/>
            <a:chOff x="1672046" y="1655509"/>
            <a:chExt cx="4339080" cy="608720"/>
          </a:xfrm>
        </p:grpSpPr>
        <p:cxnSp>
          <p:nvCxnSpPr>
            <p:cNvPr id="65" name="Прямая соединительная линия 64"/>
            <p:cNvCxnSpPr/>
            <p:nvPr/>
          </p:nvCxnSpPr>
          <p:spPr>
            <a:xfrm>
              <a:off x="1672046" y="1942011"/>
              <a:ext cx="4336868" cy="1741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 flipH="1">
              <a:off x="3849189" y="1655509"/>
              <a:ext cx="2212" cy="31262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>
              <a:off x="1672046" y="1942892"/>
              <a:ext cx="2212" cy="321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6008915" y="1960309"/>
              <a:ext cx="2211" cy="30392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Группа 68"/>
          <p:cNvGrpSpPr/>
          <p:nvPr/>
        </p:nvGrpSpPr>
        <p:grpSpPr>
          <a:xfrm>
            <a:off x="6749147" y="3278107"/>
            <a:ext cx="1776546" cy="274991"/>
            <a:chOff x="1672046" y="1577747"/>
            <a:chExt cx="4339080" cy="686482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>
              <a:off x="1672046" y="1942011"/>
              <a:ext cx="4336868" cy="17418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>
              <a:stCxn id="38" idx="2"/>
              <a:endCxn id="52" idx="0"/>
            </p:cNvCxnSpPr>
            <p:nvPr/>
          </p:nvCxnSpPr>
          <p:spPr>
            <a:xfrm flipH="1">
              <a:off x="3881483" y="1577747"/>
              <a:ext cx="2635" cy="577782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 flipH="1">
              <a:off x="1672046" y="1942892"/>
              <a:ext cx="2212" cy="32133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 flipH="1">
              <a:off x="6008915" y="1960309"/>
              <a:ext cx="2211" cy="30392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 animBg="1"/>
      <p:bldP spid="30" grpId="0" animBg="1"/>
      <p:bldP spid="36" grpId="0" animBg="1"/>
      <p:bldP spid="37" grpId="0" animBg="1"/>
      <p:bldP spid="38" grpId="0" animBg="1"/>
      <p:bldP spid="39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8183880" cy="124246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Для измерения труда рабочих, времени их работы и использования машин применяются следующие нормы:</a:t>
            </a:r>
            <a:endParaRPr lang="ru-RU" sz="2400" dirty="0"/>
          </a:p>
        </p:txBody>
      </p: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323528" y="1484784"/>
            <a:ext cx="3671888" cy="4076700"/>
            <a:chOff x="2245" y="527"/>
            <a:chExt cx="2313" cy="2568"/>
          </a:xfrm>
        </p:grpSpPr>
        <p:sp>
          <p:nvSpPr>
            <p:cNvPr id="25" name="Document"/>
            <p:cNvSpPr>
              <a:spLocks noEditPoints="1" noChangeArrowheads="1"/>
            </p:cNvSpPr>
            <p:nvPr/>
          </p:nvSpPr>
          <p:spPr bwMode="auto">
            <a:xfrm>
              <a:off x="2245" y="527"/>
              <a:ext cx="2246" cy="2568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2245" y="663"/>
              <a:ext cx="2313" cy="2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dirty="0">
                  <a:latin typeface="Tahoma" pitchFamily="34" charset="0"/>
                </a:rPr>
                <a:t>Норма затрат труда (Н</a:t>
              </a:r>
              <a:r>
                <a:rPr lang="ru-RU" b="1" baseline="-25000" dirty="0">
                  <a:latin typeface="Tahoma" pitchFamily="34" charset="0"/>
                </a:rPr>
                <a:t>з.т.</a:t>
              </a:r>
              <a:r>
                <a:rPr lang="ru-RU" b="1" dirty="0">
                  <a:latin typeface="Tahoma" pitchFamily="34" charset="0"/>
                </a:rPr>
                <a:t>) </a:t>
              </a:r>
              <a:r>
                <a:rPr lang="ru-RU" dirty="0">
                  <a:latin typeface="Tahoma" pitchFamily="34" charset="0"/>
                </a:rPr>
                <a:t>– это количество затрат </a:t>
              </a:r>
              <a:r>
                <a:rPr lang="ru-RU" dirty="0" smtClean="0">
                  <a:latin typeface="Tahoma" pitchFamily="34" charset="0"/>
                </a:rPr>
                <a:t>труда (приведенное рабочее время), </a:t>
              </a:r>
              <a:r>
                <a:rPr lang="ru-RU" dirty="0">
                  <a:latin typeface="Tahoma" pitchFamily="34" charset="0"/>
                </a:rPr>
                <a:t>установленное на выполнение единицы продукции </a:t>
              </a:r>
              <a:r>
                <a:rPr lang="ru-RU" dirty="0" smtClean="0">
                  <a:latin typeface="Tahoma" pitchFamily="34" charset="0"/>
                </a:rPr>
                <a:t>рабочими соответствующей специальности и квалификации </a:t>
              </a:r>
              <a:r>
                <a:rPr lang="ru-RU" dirty="0">
                  <a:latin typeface="Tahoma" pitchFamily="34" charset="0"/>
                </a:rPr>
                <a:t>в условиях </a:t>
              </a:r>
              <a:r>
                <a:rPr lang="ru-RU" dirty="0" smtClean="0">
                  <a:latin typeface="Tahoma" pitchFamily="34" charset="0"/>
                </a:rPr>
                <a:t>нормали. </a:t>
              </a:r>
              <a:r>
                <a:rPr lang="en-US" dirty="0" smtClean="0">
                  <a:latin typeface="Tahoma" pitchFamily="34" charset="0"/>
                </a:rPr>
                <a:t>[</a:t>
              </a:r>
              <a:r>
                <a:rPr lang="ru-RU" dirty="0" smtClean="0">
                  <a:latin typeface="Tahoma" pitchFamily="34" charset="0"/>
                </a:rPr>
                <a:t>чел-ч</a:t>
              </a:r>
              <a:r>
                <a:rPr lang="en-US" dirty="0" smtClean="0">
                  <a:latin typeface="Tahoma" pitchFamily="34" charset="0"/>
                </a:rPr>
                <a:t>/</a:t>
              </a:r>
              <a:r>
                <a:rPr lang="ru-RU" dirty="0" smtClean="0">
                  <a:latin typeface="Tahoma" pitchFamily="34" charset="0"/>
                </a:rPr>
                <a:t>м</a:t>
              </a:r>
              <a:r>
                <a:rPr lang="ru-RU" baseline="30000" dirty="0" smtClean="0">
                  <a:latin typeface="Tahoma" pitchFamily="34" charset="0"/>
                </a:rPr>
                <a:t>3</a:t>
              </a:r>
              <a:r>
                <a:rPr lang="ru-RU" dirty="0" smtClean="0">
                  <a:latin typeface="Tahoma" pitchFamily="34" charset="0"/>
                </a:rPr>
                <a:t>, </a:t>
              </a:r>
              <a:r>
                <a:rPr lang="ru-RU" dirty="0" err="1" smtClean="0">
                  <a:latin typeface="Tahoma" pitchFamily="34" charset="0"/>
                </a:rPr>
                <a:t>чел-дн</a:t>
              </a:r>
              <a:r>
                <a:rPr lang="en-US" dirty="0" smtClean="0">
                  <a:latin typeface="Tahoma" pitchFamily="34" charset="0"/>
                </a:rPr>
                <a:t>/</a:t>
              </a:r>
              <a:r>
                <a:rPr lang="ru-RU" dirty="0" smtClean="0">
                  <a:latin typeface="Tahoma" pitchFamily="34" charset="0"/>
                </a:rPr>
                <a:t>100м</a:t>
              </a:r>
              <a:r>
                <a:rPr lang="ru-RU" baseline="30000" dirty="0" smtClean="0">
                  <a:latin typeface="Tahoma" pitchFamily="34" charset="0"/>
                </a:rPr>
                <a:t>2 </a:t>
              </a:r>
              <a:r>
                <a:rPr lang="ru-RU" dirty="0" smtClean="0">
                  <a:latin typeface="Tahoma" pitchFamily="34" charset="0"/>
                </a:rPr>
                <a:t>и т.д.</a:t>
              </a:r>
              <a:r>
                <a:rPr lang="en-US" dirty="0" smtClean="0">
                  <a:latin typeface="Tahoma" pitchFamily="34" charset="0"/>
                </a:rPr>
                <a:t> ]</a:t>
              </a:r>
              <a:r>
                <a:rPr lang="ru-RU" dirty="0" smtClean="0">
                  <a:latin typeface="Tahoma" pitchFamily="34" charset="0"/>
                </a:rPr>
                <a:t> </a:t>
              </a:r>
              <a:endParaRPr lang="ru-RU" dirty="0">
                <a:latin typeface="Tahoma" pitchFamily="34" charset="0"/>
              </a:endParaRPr>
            </a:p>
            <a:p>
              <a:pPr algn="r">
                <a:spcBef>
                  <a:spcPct val="50000"/>
                </a:spcBef>
              </a:pPr>
              <a:r>
                <a:rPr lang="ru-RU" sz="1600" dirty="0">
                  <a:latin typeface="Tahoma" pitchFamily="34" charset="0"/>
                </a:rPr>
                <a:t>Характеризует трудоемкость процесса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latin typeface="Tahoma" pitchFamily="34" charset="0"/>
                </a:rPr>
                <a:t>     </a:t>
              </a:r>
              <a:endParaRPr lang="ru-RU" dirty="0">
                <a:latin typeface="Tahoma" pitchFamily="34" charset="0"/>
              </a:endParaRPr>
            </a:p>
          </p:txBody>
        </p:sp>
      </p:grpSp>
      <p:grpSp>
        <p:nvGrpSpPr>
          <p:cNvPr id="27" name="Group 8"/>
          <p:cNvGrpSpPr>
            <a:grpSpLocks/>
          </p:cNvGrpSpPr>
          <p:nvPr/>
        </p:nvGrpSpPr>
        <p:grpSpPr bwMode="auto">
          <a:xfrm>
            <a:off x="467544" y="2060848"/>
            <a:ext cx="3673475" cy="4076700"/>
            <a:chOff x="2245" y="527"/>
            <a:chExt cx="2314" cy="2568"/>
          </a:xfrm>
        </p:grpSpPr>
        <p:sp>
          <p:nvSpPr>
            <p:cNvPr id="28" name="Document"/>
            <p:cNvSpPr>
              <a:spLocks noEditPoints="1" noChangeArrowheads="1"/>
            </p:cNvSpPr>
            <p:nvPr/>
          </p:nvSpPr>
          <p:spPr bwMode="auto">
            <a:xfrm>
              <a:off x="2245" y="527"/>
              <a:ext cx="2246" cy="2568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2336" y="572"/>
              <a:ext cx="2223" cy="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dirty="0">
                  <a:latin typeface="Tahoma" pitchFamily="34" charset="0"/>
                </a:rPr>
                <a:t>Норма времени (</a:t>
              </a:r>
              <a:r>
                <a:rPr lang="ru-RU" b="1" dirty="0" err="1" smtClean="0">
                  <a:latin typeface="Tahoma" pitchFamily="34" charset="0"/>
                </a:rPr>
                <a:t>Н</a:t>
              </a:r>
              <a:r>
                <a:rPr lang="ru-RU" b="1" baseline="-25000" dirty="0" err="1" smtClean="0">
                  <a:latin typeface="Tahoma" pitchFamily="34" charset="0"/>
                </a:rPr>
                <a:t>вр</a:t>
              </a:r>
              <a:r>
                <a:rPr lang="ru-RU" b="1" baseline="-25000" dirty="0" smtClean="0">
                  <a:latin typeface="Tahoma" pitchFamily="34" charset="0"/>
                </a:rPr>
                <a:t>.</a:t>
              </a:r>
              <a:r>
                <a:rPr lang="ru-RU" b="1" dirty="0" smtClean="0">
                  <a:latin typeface="Tahoma" pitchFamily="34" charset="0"/>
                </a:rPr>
                <a:t>) </a:t>
              </a:r>
              <a:r>
                <a:rPr lang="ru-RU" dirty="0">
                  <a:latin typeface="Tahoma" pitchFamily="34" charset="0"/>
                </a:rPr>
                <a:t>– это количество текущего времени, установленное на выполнение единицы продукции рабочими соответствующей </a:t>
              </a:r>
              <a:r>
                <a:rPr lang="ru-RU" dirty="0" smtClean="0">
                  <a:latin typeface="Tahoma" pitchFamily="34" charset="0"/>
                </a:rPr>
                <a:t>специальности </a:t>
              </a:r>
              <a:r>
                <a:rPr lang="ru-RU" dirty="0">
                  <a:latin typeface="Tahoma" pitchFamily="34" charset="0"/>
                </a:rPr>
                <a:t>и </a:t>
              </a:r>
              <a:r>
                <a:rPr lang="ru-RU" dirty="0" smtClean="0">
                  <a:latin typeface="Tahoma" pitchFamily="34" charset="0"/>
                </a:rPr>
                <a:t>квалификации (машиной), </a:t>
              </a:r>
              <a:r>
                <a:rPr lang="ru-RU" dirty="0">
                  <a:latin typeface="Tahoma" pitchFamily="34" charset="0"/>
                </a:rPr>
                <a:t>работающими в условиях нормали </a:t>
              </a:r>
              <a:r>
                <a:rPr lang="en-US" dirty="0" smtClean="0">
                  <a:latin typeface="Tahoma" pitchFamily="34" charset="0"/>
                </a:rPr>
                <a:t>[</a:t>
              </a:r>
              <a:r>
                <a:rPr lang="ru-RU" dirty="0" smtClean="0">
                  <a:latin typeface="Tahoma" pitchFamily="34" charset="0"/>
                </a:rPr>
                <a:t>ч</a:t>
              </a:r>
              <a:r>
                <a:rPr lang="en-US" dirty="0" smtClean="0">
                  <a:latin typeface="Tahoma" pitchFamily="34" charset="0"/>
                </a:rPr>
                <a:t>/</a:t>
              </a:r>
              <a:r>
                <a:rPr lang="ru-RU" dirty="0" smtClean="0">
                  <a:latin typeface="Tahoma" pitchFamily="34" charset="0"/>
                </a:rPr>
                <a:t>м</a:t>
              </a:r>
              <a:r>
                <a:rPr lang="ru-RU" baseline="30000" dirty="0" smtClean="0">
                  <a:latin typeface="Tahoma" pitchFamily="34" charset="0"/>
                </a:rPr>
                <a:t>3</a:t>
              </a:r>
              <a:r>
                <a:rPr lang="ru-RU" sz="1600" dirty="0" smtClean="0">
                  <a:latin typeface="Tahoma" pitchFamily="34" charset="0"/>
                </a:rPr>
                <a:t>, </a:t>
              </a:r>
              <a:r>
                <a:rPr lang="ru-RU" dirty="0" err="1" smtClean="0">
                  <a:latin typeface="Tahoma" pitchFamily="34" charset="0"/>
                </a:rPr>
                <a:t>дн</a:t>
              </a:r>
              <a:r>
                <a:rPr lang="en-US" dirty="0" smtClean="0">
                  <a:latin typeface="Tahoma" pitchFamily="34" charset="0"/>
                </a:rPr>
                <a:t>/</a:t>
              </a:r>
              <a:r>
                <a:rPr lang="ru-RU" dirty="0" smtClean="0">
                  <a:latin typeface="Tahoma" pitchFamily="34" charset="0"/>
                </a:rPr>
                <a:t>100м</a:t>
              </a:r>
              <a:r>
                <a:rPr lang="ru-RU" baseline="30000" dirty="0" smtClean="0">
                  <a:latin typeface="Tahoma" pitchFamily="34" charset="0"/>
                </a:rPr>
                <a:t>2 </a:t>
              </a:r>
              <a:r>
                <a:rPr lang="ru-RU" dirty="0" smtClean="0">
                  <a:latin typeface="Tahoma" pitchFamily="34" charset="0"/>
                </a:rPr>
                <a:t>и т.д.</a:t>
              </a:r>
              <a:r>
                <a:rPr lang="en-US" dirty="0" smtClean="0">
                  <a:latin typeface="Tahoma" pitchFamily="34" charset="0"/>
                </a:rPr>
                <a:t>].</a:t>
              </a:r>
              <a:endParaRPr lang="ru-RU" dirty="0">
                <a:latin typeface="Tahoma" pitchFamily="34" charset="0"/>
              </a:endParaRPr>
            </a:p>
            <a:p>
              <a:pPr algn="r">
                <a:spcBef>
                  <a:spcPct val="50000"/>
                </a:spcBef>
              </a:pPr>
              <a:endParaRPr lang="ru-RU" sz="1600" dirty="0" smtClean="0">
                <a:latin typeface="Tahoma" pitchFamily="34" charset="0"/>
              </a:endParaRPr>
            </a:p>
            <a:p>
              <a:pPr algn="r"/>
              <a:r>
                <a:rPr lang="ru-RU" sz="1600" dirty="0" smtClean="0">
                  <a:latin typeface="Tahoma" pitchFamily="34" charset="0"/>
                </a:rPr>
                <a:t>Характеризует </a:t>
              </a:r>
              <a:r>
                <a:rPr lang="ru-RU" sz="1600" dirty="0">
                  <a:latin typeface="Tahoma" pitchFamily="34" charset="0"/>
                </a:rPr>
                <a:t>продолжительность процесса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latin typeface="Tahoma" pitchFamily="34" charset="0"/>
                </a:rPr>
                <a:t>              </a:t>
              </a:r>
              <a:endParaRPr lang="ru-RU" baseline="30000" dirty="0">
                <a:latin typeface="Tahoma" pitchFamily="34" charset="0"/>
              </a:endParaRPr>
            </a:p>
          </p:txBody>
        </p:sp>
      </p:grpSp>
      <p:grpSp>
        <p:nvGrpSpPr>
          <p:cNvPr id="36" name="Group 17"/>
          <p:cNvGrpSpPr>
            <a:grpSpLocks/>
          </p:cNvGrpSpPr>
          <p:nvPr/>
        </p:nvGrpSpPr>
        <p:grpSpPr bwMode="auto">
          <a:xfrm>
            <a:off x="4572000" y="1268760"/>
            <a:ext cx="3889375" cy="1512888"/>
            <a:chOff x="2200" y="1071"/>
            <a:chExt cx="2450" cy="953"/>
          </a:xfrm>
        </p:grpSpPr>
        <p:sp>
          <p:nvSpPr>
            <p:cNvPr id="37" name="AutoShape 18"/>
            <p:cNvSpPr>
              <a:spLocks noChangeArrowheads="1"/>
            </p:cNvSpPr>
            <p:nvPr/>
          </p:nvSpPr>
          <p:spPr bwMode="auto">
            <a:xfrm>
              <a:off x="2200" y="1071"/>
              <a:ext cx="2450" cy="953"/>
            </a:xfrm>
            <a:prstGeom prst="bevel">
              <a:avLst>
                <a:gd name="adj" fmla="val 12500"/>
              </a:avLst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Text Box 19"/>
            <p:cNvSpPr txBox="1">
              <a:spLocks noChangeArrowheads="1"/>
            </p:cNvSpPr>
            <p:nvPr/>
          </p:nvSpPr>
          <p:spPr bwMode="auto">
            <a:xfrm>
              <a:off x="2336" y="1298"/>
              <a:ext cx="2041" cy="514"/>
            </a:xfrm>
            <a:prstGeom prst="rect">
              <a:avLst/>
            </a:prstGeom>
            <a:solidFill>
              <a:srgbClr val="3399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000" b="1" dirty="0">
                  <a:solidFill>
                    <a:srgbClr val="663300"/>
                  </a:solidFill>
                  <a:latin typeface="Tahoma" pitchFamily="34" charset="0"/>
                </a:rPr>
                <a:t>Н</a:t>
              </a:r>
              <a:r>
                <a:rPr lang="ru-RU" sz="2000" b="1" baseline="-25000" dirty="0">
                  <a:solidFill>
                    <a:srgbClr val="663300"/>
                  </a:solidFill>
                  <a:latin typeface="Tahoma" pitchFamily="34" charset="0"/>
                </a:rPr>
                <a:t>з.т.</a:t>
              </a:r>
              <a:r>
                <a:rPr lang="ru-RU" sz="2000" b="1" dirty="0">
                  <a:solidFill>
                    <a:srgbClr val="663300"/>
                  </a:solidFill>
                  <a:latin typeface="Tahoma" pitchFamily="34" charset="0"/>
                </a:rPr>
                <a:t> = </a:t>
              </a:r>
              <a:r>
                <a:rPr lang="ru-RU" sz="2000" b="1" dirty="0" err="1" smtClean="0">
                  <a:solidFill>
                    <a:srgbClr val="663300"/>
                  </a:solidFill>
                  <a:latin typeface="Tahoma" pitchFamily="34" charset="0"/>
                </a:rPr>
                <a:t>Н</a:t>
              </a:r>
              <a:r>
                <a:rPr lang="ru-RU" sz="2000" b="1" baseline="-25000" dirty="0" err="1" smtClean="0">
                  <a:solidFill>
                    <a:srgbClr val="663300"/>
                  </a:solidFill>
                  <a:latin typeface="Tahoma" pitchFamily="34" charset="0"/>
                </a:rPr>
                <a:t>вр</a:t>
              </a:r>
              <a:r>
                <a:rPr lang="ru-RU" sz="2000" b="1" baseline="-25000" dirty="0" smtClean="0">
                  <a:solidFill>
                    <a:srgbClr val="663300"/>
                  </a:solidFill>
                  <a:latin typeface="Tahoma" pitchFamily="34" charset="0"/>
                </a:rPr>
                <a:t>.</a:t>
              </a:r>
              <a:r>
                <a:rPr lang="ru-RU" sz="2000" b="1" dirty="0" smtClean="0">
                  <a:solidFill>
                    <a:srgbClr val="663300"/>
                  </a:solidFill>
                  <a:latin typeface="Tahoma" pitchFamily="34" charset="0"/>
                </a:rPr>
                <a:t>*</a:t>
              </a:r>
              <a:r>
                <a:rPr lang="en-US" sz="2000" b="1" i="1" dirty="0">
                  <a:solidFill>
                    <a:srgbClr val="663300"/>
                  </a:solidFill>
                  <a:latin typeface="Tahoma" pitchFamily="34" charset="0"/>
                </a:rPr>
                <a:t>N</a:t>
              </a:r>
            </a:p>
            <a:p>
              <a:pPr algn="ctr">
                <a:spcBef>
                  <a:spcPct val="50000"/>
                </a:spcBef>
              </a:pPr>
              <a:r>
                <a:rPr lang="en-US" i="1" dirty="0" smtClean="0">
                  <a:solidFill>
                    <a:srgbClr val="663300"/>
                  </a:solidFill>
                  <a:latin typeface="Tahoma" pitchFamily="34" charset="0"/>
                </a:rPr>
                <a:t>N</a:t>
              </a:r>
              <a:r>
                <a:rPr lang="ru-RU" i="1" dirty="0" smtClean="0">
                  <a:solidFill>
                    <a:srgbClr val="663300"/>
                  </a:solidFill>
                  <a:latin typeface="Tahoma" pitchFamily="34" charset="0"/>
                </a:rPr>
                <a:t> </a:t>
              </a:r>
              <a:r>
                <a:rPr lang="en-US" dirty="0" smtClean="0">
                  <a:solidFill>
                    <a:srgbClr val="663300"/>
                  </a:solidFill>
                  <a:latin typeface="Tahoma" pitchFamily="34" charset="0"/>
                </a:rPr>
                <a:t>-</a:t>
              </a:r>
              <a:r>
                <a:rPr lang="ru-RU" dirty="0" smtClean="0">
                  <a:solidFill>
                    <a:srgbClr val="663300"/>
                  </a:solidFill>
                  <a:latin typeface="Tahoma" pitchFamily="34" charset="0"/>
                </a:rPr>
                <a:t> число </a:t>
              </a:r>
              <a:r>
                <a:rPr lang="ru-RU" dirty="0">
                  <a:solidFill>
                    <a:srgbClr val="663300"/>
                  </a:solidFill>
                  <a:latin typeface="Tahoma" pitchFamily="34" charset="0"/>
                </a:rPr>
                <a:t>человек в звене</a:t>
              </a:r>
            </a:p>
          </p:txBody>
        </p:sp>
      </p:grpSp>
      <p:grpSp>
        <p:nvGrpSpPr>
          <p:cNvPr id="39" name="Group 20"/>
          <p:cNvGrpSpPr>
            <a:grpSpLocks/>
          </p:cNvGrpSpPr>
          <p:nvPr/>
        </p:nvGrpSpPr>
        <p:grpSpPr bwMode="auto">
          <a:xfrm>
            <a:off x="755576" y="2492896"/>
            <a:ext cx="3671887" cy="4103687"/>
            <a:chOff x="2064" y="1117"/>
            <a:chExt cx="2313" cy="2585"/>
          </a:xfrm>
        </p:grpSpPr>
        <p:sp>
          <p:nvSpPr>
            <p:cNvPr id="40" name="Document"/>
            <p:cNvSpPr>
              <a:spLocks noEditPoints="1" noChangeArrowheads="1"/>
            </p:cNvSpPr>
            <p:nvPr/>
          </p:nvSpPr>
          <p:spPr bwMode="auto">
            <a:xfrm>
              <a:off x="2064" y="1117"/>
              <a:ext cx="2313" cy="2585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Text Box 22"/>
            <p:cNvSpPr txBox="1">
              <a:spLocks noChangeArrowheads="1"/>
            </p:cNvSpPr>
            <p:nvPr/>
          </p:nvSpPr>
          <p:spPr bwMode="auto">
            <a:xfrm>
              <a:off x="2109" y="1162"/>
              <a:ext cx="2132" cy="2065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dirty="0">
                  <a:latin typeface="Tahoma" pitchFamily="34" charset="0"/>
                </a:rPr>
                <a:t>Норма выработки (Н</a:t>
              </a:r>
              <a:r>
                <a:rPr lang="ru-RU" b="1" baseline="-25000" dirty="0">
                  <a:latin typeface="Tahoma" pitchFamily="34" charset="0"/>
                </a:rPr>
                <a:t>выр.</a:t>
              </a:r>
              <a:r>
                <a:rPr lang="ru-RU" b="1" dirty="0">
                  <a:latin typeface="Tahoma" pitchFamily="34" charset="0"/>
                </a:rPr>
                <a:t>) </a:t>
              </a:r>
              <a:r>
                <a:rPr lang="ru-RU" dirty="0">
                  <a:latin typeface="Tahoma" pitchFamily="34" charset="0"/>
                </a:rPr>
                <a:t>– это количество продукции, которое должно </a:t>
              </a:r>
              <a:r>
                <a:rPr lang="ru-RU" dirty="0" smtClean="0">
                  <a:latin typeface="Tahoma" pitchFamily="34" charset="0"/>
                </a:rPr>
                <a:t>быть произведено за единицу времени рабочими </a:t>
              </a:r>
              <a:r>
                <a:rPr lang="ru-RU" dirty="0">
                  <a:latin typeface="Tahoma" pitchFamily="34" charset="0"/>
                </a:rPr>
                <a:t>соответствующей профессии и квалификации в условиях нормали </a:t>
              </a:r>
              <a:r>
                <a:rPr lang="en-US" dirty="0" smtClean="0">
                  <a:latin typeface="Tahoma" pitchFamily="34" charset="0"/>
                </a:rPr>
                <a:t>[</a:t>
              </a:r>
              <a:r>
                <a:rPr lang="ru-RU" dirty="0" smtClean="0">
                  <a:latin typeface="Tahoma" pitchFamily="34" charset="0"/>
                </a:rPr>
                <a:t>п.м./ч; м</a:t>
              </a:r>
              <a:r>
                <a:rPr lang="ru-RU" baseline="30000" dirty="0" smtClean="0">
                  <a:latin typeface="Tahoma" pitchFamily="34" charset="0"/>
                </a:rPr>
                <a:t>3</a:t>
              </a:r>
              <a:r>
                <a:rPr lang="en-US" dirty="0" smtClean="0">
                  <a:latin typeface="Tahoma" pitchFamily="34" charset="0"/>
                </a:rPr>
                <a:t>/c</a:t>
              </a:r>
              <a:r>
                <a:rPr lang="ru-RU" dirty="0" smtClean="0">
                  <a:latin typeface="Tahoma" pitchFamily="34" charset="0"/>
                </a:rPr>
                <a:t>мену и т.д.</a:t>
              </a:r>
              <a:r>
                <a:rPr lang="en-US" dirty="0" smtClean="0">
                  <a:latin typeface="Tahoma" pitchFamily="34" charset="0"/>
                </a:rPr>
                <a:t>].</a:t>
              </a:r>
              <a:r>
                <a:rPr lang="ru-RU" dirty="0" smtClean="0">
                  <a:latin typeface="Tahoma" pitchFamily="34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ru-RU" dirty="0" smtClean="0">
                  <a:latin typeface="Tahoma" pitchFamily="34" charset="0"/>
                </a:rPr>
                <a:t>Для машины – </a:t>
              </a:r>
              <a:r>
                <a:rPr lang="ru-RU" b="1" i="1" dirty="0" smtClean="0">
                  <a:latin typeface="Tahoma" pitchFamily="34" charset="0"/>
                </a:rPr>
                <a:t>производительность.</a:t>
              </a:r>
            </a:p>
          </p:txBody>
        </p:sp>
        <p:sp>
          <p:nvSpPr>
            <p:cNvPr id="42" name="Text Box 23"/>
            <p:cNvSpPr txBox="1">
              <a:spLocks noChangeArrowheads="1"/>
            </p:cNvSpPr>
            <p:nvPr/>
          </p:nvSpPr>
          <p:spPr bwMode="auto">
            <a:xfrm>
              <a:off x="2699" y="3249"/>
              <a:ext cx="15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 dirty="0">
                <a:latin typeface="Tahoma" pitchFamily="34" charset="0"/>
              </a:endParaRPr>
            </a:p>
          </p:txBody>
        </p:sp>
      </p:grpSp>
      <p:grpSp>
        <p:nvGrpSpPr>
          <p:cNvPr id="43" name="Group 24"/>
          <p:cNvGrpSpPr>
            <a:grpSpLocks/>
          </p:cNvGrpSpPr>
          <p:nvPr/>
        </p:nvGrpSpPr>
        <p:grpSpPr bwMode="auto">
          <a:xfrm>
            <a:off x="4932040" y="3284984"/>
            <a:ext cx="3543300" cy="2376488"/>
            <a:chOff x="249" y="1253"/>
            <a:chExt cx="2232" cy="1497"/>
          </a:xfrm>
        </p:grpSpPr>
        <p:sp>
          <p:nvSpPr>
            <p:cNvPr id="44" name="AutoShape 25"/>
            <p:cNvSpPr>
              <a:spLocks noChangeArrowheads="1"/>
            </p:cNvSpPr>
            <p:nvPr/>
          </p:nvSpPr>
          <p:spPr bwMode="auto">
            <a:xfrm>
              <a:off x="249" y="1253"/>
              <a:ext cx="2232" cy="1497"/>
            </a:xfrm>
            <a:prstGeom prst="bevel">
              <a:avLst>
                <a:gd name="adj" fmla="val 1250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Text Box 26"/>
            <p:cNvSpPr txBox="1">
              <a:spLocks noChangeArrowheads="1"/>
            </p:cNvSpPr>
            <p:nvPr/>
          </p:nvSpPr>
          <p:spPr bwMode="auto">
            <a:xfrm>
              <a:off x="385" y="1661"/>
              <a:ext cx="1950" cy="543"/>
            </a:xfrm>
            <a:prstGeom prst="rect">
              <a:avLst/>
            </a:prstGeom>
            <a:solidFill>
              <a:srgbClr val="00FF00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000" b="1" dirty="0" smtClean="0">
                  <a:solidFill>
                    <a:srgbClr val="006600"/>
                  </a:solidFill>
                  <a:latin typeface="Tahoma" pitchFamily="34" charset="0"/>
                </a:rPr>
                <a:t>Н</a:t>
              </a:r>
              <a:r>
                <a:rPr lang="ru-RU" sz="2000" b="1" baseline="-25000" dirty="0" smtClean="0">
                  <a:solidFill>
                    <a:srgbClr val="006600"/>
                  </a:solidFill>
                  <a:latin typeface="Tahoma" pitchFamily="34" charset="0"/>
                </a:rPr>
                <a:t>выр.</a:t>
              </a:r>
              <a:r>
                <a:rPr lang="ru-RU" sz="2000" b="1" dirty="0" smtClean="0">
                  <a:solidFill>
                    <a:srgbClr val="006600"/>
                  </a:solidFill>
                  <a:latin typeface="Tahoma" pitchFamily="34" charset="0"/>
                </a:rPr>
                <a:t> = </a:t>
              </a:r>
              <a:r>
                <a:rPr lang="ru-RU" sz="2000" b="1" i="1" dirty="0" smtClean="0">
                  <a:solidFill>
                    <a:srgbClr val="006600"/>
                  </a:solidFill>
                  <a:latin typeface="Tahoma" pitchFamily="34" charset="0"/>
                </a:rPr>
                <a:t>1</a:t>
              </a:r>
              <a:r>
                <a:rPr lang="ru-RU" sz="2000" b="1" dirty="0" smtClean="0">
                  <a:solidFill>
                    <a:srgbClr val="006600"/>
                  </a:solidFill>
                  <a:latin typeface="Tahoma" pitchFamily="34" charset="0"/>
                </a:rPr>
                <a:t> </a:t>
              </a:r>
              <a:r>
                <a:rPr lang="en-US" sz="2000" b="1" dirty="0" smtClean="0">
                  <a:solidFill>
                    <a:srgbClr val="006600"/>
                  </a:solidFill>
                  <a:latin typeface="Tahoma" pitchFamily="34" charset="0"/>
                </a:rPr>
                <a:t>/</a:t>
              </a:r>
              <a:r>
                <a:rPr lang="ru-RU" sz="2000" b="1" dirty="0" err="1" smtClean="0">
                  <a:solidFill>
                    <a:srgbClr val="006600"/>
                  </a:solidFill>
                  <a:latin typeface="Tahoma" pitchFamily="34" charset="0"/>
                </a:rPr>
                <a:t>Н</a:t>
              </a:r>
              <a:r>
                <a:rPr lang="ru-RU" sz="2000" b="1" baseline="-25000" dirty="0" err="1" smtClean="0">
                  <a:solidFill>
                    <a:srgbClr val="006600"/>
                  </a:solidFill>
                  <a:latin typeface="Tahoma" pitchFamily="34" charset="0"/>
                </a:rPr>
                <a:t>вр</a:t>
              </a:r>
              <a:r>
                <a:rPr lang="ru-RU" sz="2000" b="1" baseline="-25000" dirty="0" smtClean="0">
                  <a:solidFill>
                    <a:srgbClr val="006600"/>
                  </a:solidFill>
                  <a:latin typeface="Tahoma" pitchFamily="34" charset="0"/>
                </a:rPr>
                <a:t>.</a:t>
              </a:r>
            </a:p>
            <a:p>
              <a:pPr algn="ctr">
                <a:spcBef>
                  <a:spcPct val="50000"/>
                </a:spcBef>
              </a:pPr>
              <a:r>
                <a:rPr lang="ru-RU" sz="2000" b="1" dirty="0" smtClean="0">
                  <a:solidFill>
                    <a:srgbClr val="006600"/>
                  </a:solidFill>
                  <a:latin typeface="Tahoma" pitchFamily="34" charset="0"/>
                </a:rPr>
                <a:t>Н</a:t>
              </a:r>
              <a:r>
                <a:rPr lang="ru-RU" sz="2000" b="1" baseline="-25000" dirty="0" smtClean="0">
                  <a:solidFill>
                    <a:srgbClr val="006600"/>
                  </a:solidFill>
                  <a:latin typeface="Tahoma" pitchFamily="34" charset="0"/>
                </a:rPr>
                <a:t>выр.</a:t>
              </a:r>
              <a:r>
                <a:rPr lang="ru-RU" sz="2000" dirty="0" smtClean="0">
                  <a:solidFill>
                    <a:srgbClr val="006600"/>
                  </a:solidFill>
                  <a:latin typeface="Tahoma" pitchFamily="34" charset="0"/>
                </a:rPr>
                <a:t> </a:t>
              </a:r>
              <a:r>
                <a:rPr lang="ru-RU" sz="2000" dirty="0">
                  <a:solidFill>
                    <a:srgbClr val="006600"/>
                  </a:solidFill>
                  <a:latin typeface="Tahoma" pitchFamily="34" charset="0"/>
                </a:rPr>
                <a:t>= </a:t>
              </a:r>
              <a:r>
                <a:rPr lang="en-US" sz="2000" b="1" i="1" dirty="0" smtClean="0">
                  <a:solidFill>
                    <a:srgbClr val="006600"/>
                  </a:solidFill>
                  <a:latin typeface="Tahoma" pitchFamily="34" charset="0"/>
                </a:rPr>
                <a:t>N</a:t>
              </a:r>
              <a:r>
                <a:rPr lang="en-US" sz="2000" dirty="0" smtClean="0">
                  <a:solidFill>
                    <a:srgbClr val="006600"/>
                  </a:solidFill>
                  <a:latin typeface="Tahoma" pitchFamily="34" charset="0"/>
                </a:rPr>
                <a:t>/</a:t>
              </a:r>
              <a:r>
                <a:rPr lang="ru-RU" sz="2000" b="1" dirty="0">
                  <a:solidFill>
                    <a:srgbClr val="006600"/>
                  </a:solidFill>
                  <a:latin typeface="Tahoma" pitchFamily="34" charset="0"/>
                </a:rPr>
                <a:t>Н</a:t>
              </a:r>
              <a:r>
                <a:rPr lang="ru-RU" sz="2000" b="1" baseline="-25000" dirty="0">
                  <a:solidFill>
                    <a:srgbClr val="006600"/>
                  </a:solidFill>
                  <a:latin typeface="Tahoma" pitchFamily="34" charset="0"/>
                </a:rPr>
                <a:t>з.т.</a:t>
              </a:r>
              <a:r>
                <a:rPr lang="ru-RU" sz="2000" b="1" dirty="0">
                  <a:solidFill>
                    <a:srgbClr val="006600"/>
                  </a:solidFill>
                  <a:latin typeface="Tahoma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433</TotalTime>
  <Words>608</Words>
  <Application>Microsoft Office PowerPoint</Application>
  <PresentationFormat>Экран (4:3)</PresentationFormat>
  <Paragraphs>78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Bookman Old Style</vt:lpstr>
      <vt:lpstr>Calibri</vt:lpstr>
      <vt:lpstr>Cambria</vt:lpstr>
      <vt:lpstr>Gill Sans MT</vt:lpstr>
      <vt:lpstr>Tahoma</vt:lpstr>
      <vt:lpstr>Times New Roman</vt:lpstr>
      <vt:lpstr>Wingdings</vt:lpstr>
      <vt:lpstr>Wingdings 3</vt:lpstr>
      <vt:lpstr>Начальная</vt:lpstr>
      <vt:lpstr>ТЕХНИЧЕСКОЕ НОРМИРОВАНИЕ В СТРОИТЕЛЬСТВЕ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рабочего времени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ТЕХНИЧЕСКОЕ И ТАРИФНОЕ НОРМИРОВАНИЕ ОРГАНИЗАЦИЯ ТРУДА И ЗАРАБОТНОЙ ПЛАТЫ В СТРОИТЕЛЬСТВЕ</dc:title>
  <dc:creator>acer</dc:creator>
  <cp:lastModifiedBy>Bakytbek</cp:lastModifiedBy>
  <cp:revision>46</cp:revision>
  <dcterms:created xsi:type="dcterms:W3CDTF">2012-11-12T01:28:02Z</dcterms:created>
  <dcterms:modified xsi:type="dcterms:W3CDTF">2020-11-30T16:45:16Z</dcterms:modified>
</cp:coreProperties>
</file>